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1"/>
  </p:notesMasterIdLst>
  <p:handoutMasterIdLst>
    <p:handoutMasterId r:id="rId12"/>
  </p:handoutMasterIdLst>
  <p:sldIdLst>
    <p:sldId id="445" r:id="rId2"/>
    <p:sldId id="446" r:id="rId3"/>
    <p:sldId id="447" r:id="rId4"/>
    <p:sldId id="819" r:id="rId5"/>
    <p:sldId id="448" r:id="rId6"/>
    <p:sldId id="449" r:id="rId7"/>
    <p:sldId id="820" r:id="rId8"/>
    <p:sldId id="904" r:id="rId9"/>
    <p:sldId id="43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448"/>
            <p14:sldId id="449"/>
            <p14:sldId id="820"/>
            <p14:sldId id="904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B1D254"/>
    <a:srgbClr val="2A6EA8"/>
    <a:srgbClr val="FFFFFF"/>
    <a:srgbClr val="FF6600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0354" autoAdjust="0"/>
    <p:restoredTop sz="95889" autoAdjust="0"/>
  </p:normalViewPr>
  <p:slideViewPr>
    <p:cSldViewPr snapToGrid="0" showGuides="1">
      <p:cViewPr varScale="1">
        <p:scale>
          <a:sx n="115" d="100"/>
          <a:sy n="115" d="100"/>
        </p:scale>
        <p:origin x="69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1027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931439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S3-223144, SA3#109 </a:t>
            </a:r>
            <a:r>
              <a:rPr lang="en-GB" altLang="en-US" sz="1200" dirty="0" err="1">
                <a:ln w="0"/>
                <a:latin typeface="Calibri" panose="020F0502020204030204" pitchFamily="34" charset="0"/>
                <a:ea typeface="华文细黑"/>
              </a:rPr>
              <a:t>Toulouse,France</a:t>
            </a:r>
            <a:endParaRPr lang="en-GB" altLang="en-US" sz="1200" dirty="0">
              <a:ln w="0"/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7E_Electronic_2022-09/Docs" TargetMode="External"/><Relationship Id="rId7" Type="http://schemas.openxmlformats.org/officeDocument/2006/relationships/hyperlink" Target="https://www.3gpp.org/ftp/TSG_SA/TSG_SA/TSGS_97E_Electronic_2022-09/Docs/SP-220948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7E_Electronic_2022-09/Report" TargetMode="External"/><Relationship Id="rId5" Type="http://schemas.openxmlformats.org/officeDocument/2006/relationships/hyperlink" Target="https://www.3gpp.org/ftp/tsg_ct/TSG_CT/TSGC_97e/Docs" TargetMode="External"/><Relationship Id="rId4" Type="http://schemas.openxmlformats.org/officeDocument/2006/relationships/hyperlink" Target="https://www.3gpp.org/ftp/TSG_RAN/TSG_RAN/TSGR_97e/Doc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7E_Electronic_2022-09/Docs/SP-220991.zip" TargetMode="External"/><Relationship Id="rId2" Type="http://schemas.openxmlformats.org/officeDocument/2006/relationships/hyperlink" Target="https://www.3gpp.org/ftp/TSG_SA/TSG_SA/TSGS_97E_Electronic_2022-09/Docs/SP-220875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7E_Electronic_2022-09/Docs/SP-220991.zip" TargetMode="External"/><Relationship Id="rId2" Type="http://schemas.openxmlformats.org/officeDocument/2006/relationships/hyperlink" Target="https://www.3gpp.org/ftp/TSG_SA/TSG_SA/TSGS_97E_Electronic_2022-09/Docs/SP-220875.zi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7E_Electronic_2022-09/Docs/SP-220994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7E_Electronic_2022-09/Docs/SP-220985.zip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3gpp.org/ftp/PCG/PCG_49/Docs/PCG49_08.zip" TargetMode="External"/><Relationship Id="rId4" Type="http://schemas.openxmlformats.org/officeDocument/2006/relationships/hyperlink" Target="https://www.3gpp.org/ftp/PCG/PCG_49/Docs/PCG49_07.zip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SA#97-e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LS to SA3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SA#97 documents: </a:t>
            </a:r>
            <a:r>
              <a:rPr lang="en-US" sz="2000" u="sng" dirty="0">
                <a:hlinkClick r:id="rId3"/>
              </a:rPr>
              <a:t>https://www.3gpp.org/ftp/TSG_SA/TSG_SA/TSGS_97E_Electronic_2022-09/Docs</a:t>
            </a:r>
            <a:r>
              <a:rPr lang="en-US" sz="2000" u="sng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RAN#97  documents: </a:t>
            </a:r>
            <a:r>
              <a:rPr lang="sv-SE" sz="2000" dirty="0">
                <a:hlinkClick r:id="rId4"/>
              </a:rPr>
              <a:t>https://www.3gpp.org/ftp/TSG_RAN/TSG_RAN/TSGR_97e/Docs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CT#97 documents: </a:t>
            </a:r>
            <a:r>
              <a:rPr lang="sv-SE" sz="2000" dirty="0">
                <a:hlinkClick r:id="rId5"/>
              </a:rPr>
              <a:t>https://www.3gpp.org/ftp/tsg_ct/TSG_CT/TSGC_97e/Docs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565741" cy="4351338"/>
          </a:xfrm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SA#97 report: </a:t>
            </a:r>
            <a:r>
              <a:rPr lang="sv-SE" sz="2000" dirty="0">
                <a:hlinkClick r:id="rId6"/>
              </a:rPr>
              <a:t>https://www.3gpp.org/ftp/TSG_SA/TSG_SA/TSGS_97E_Electronic_2022-09/Report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endParaRPr lang="en-US" sz="1600" dirty="0"/>
          </a:p>
          <a:p>
            <a:pPr lvl="1"/>
            <a:r>
              <a:rPr lang="en-US" sz="180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7"/>
              </a:rPr>
              <a:t>SP-220948</a:t>
            </a:r>
            <a:r>
              <a:rPr lang="en-US" sz="1400" dirty="0"/>
              <a:t> </a:t>
            </a:r>
            <a:r>
              <a:rPr lang="en-US" sz="12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 WG3 Chair Report to SA#97-e</a:t>
            </a:r>
            <a:r>
              <a:rPr lang="en-US" sz="1200" dirty="0"/>
              <a:t> </a:t>
            </a:r>
            <a:endParaRPr lang="en-US" sz="1600" dirty="0"/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SA3-LI contributions were approved as submitted. </a:t>
            </a:r>
          </a:p>
          <a:p>
            <a:endParaRPr lang="en-US" sz="2400" dirty="0"/>
          </a:p>
          <a:p>
            <a:r>
              <a:rPr lang="en-US" sz="2400" dirty="0"/>
              <a:t>3 CRs </a:t>
            </a:r>
            <a:r>
              <a:rPr lang="pt-BR" sz="2400" dirty="0"/>
              <a:t>CRs 0073r1, 0074r1,0079r1,0080r1 from CR pack SP-220887 </a:t>
            </a:r>
            <a:r>
              <a:rPr lang="en-US" sz="2400" dirty="0"/>
              <a:t>were  withdrawn because of conflicts for implementation.</a:t>
            </a:r>
          </a:p>
          <a:p>
            <a:r>
              <a:rPr lang="en-US" sz="2400" dirty="0"/>
              <a:t>New SIDs approved:</a:t>
            </a:r>
          </a:p>
          <a:p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SP-220875</a:t>
            </a:r>
            <a:r>
              <a:rPr lang="en-US" sz="16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New Study on Security Aspects of Satellite Access</a:t>
            </a:r>
            <a:r>
              <a:rPr lang="en-US" sz="1600" dirty="0"/>
              <a:t> </a:t>
            </a:r>
          </a:p>
          <a:p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SP-220991</a:t>
            </a:r>
            <a:r>
              <a:rPr lang="en-US" sz="16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Revised SID on enhancement of AKMA</a:t>
            </a:r>
            <a:r>
              <a:rPr lang="en-US" sz="1600" dirty="0"/>
              <a:t> </a:t>
            </a:r>
            <a:r>
              <a:rPr lang="en-US" sz="2000" dirty="0"/>
              <a:t>(Company contribution)</a:t>
            </a:r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Approved SA3 WID/SIDs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E5B9D6-D3D4-4680-B7CB-1D159AA98325}"/>
              </a:ext>
            </a:extLst>
          </p:cNvPr>
          <p:cNvSpPr txBox="1"/>
          <p:nvPr/>
        </p:nvSpPr>
        <p:spPr>
          <a:xfrm>
            <a:off x="1388961" y="2816340"/>
            <a:ext cx="9155575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SP-220875</a:t>
            </a:r>
            <a:r>
              <a:rPr lang="en-US" sz="16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New Study on Security Aspects of Satellite Access</a:t>
            </a:r>
            <a:r>
              <a:rPr lang="en-US" sz="1600" dirty="0"/>
              <a:t> </a:t>
            </a:r>
          </a:p>
          <a:p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SP-220991</a:t>
            </a:r>
            <a:r>
              <a:rPr lang="en-US" sz="16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Revised SID on enhancement of AKMA</a:t>
            </a:r>
            <a:r>
              <a:rPr lang="en-US" sz="1600" dirty="0"/>
              <a:t> </a:t>
            </a:r>
            <a:r>
              <a:rPr lang="en-US" sz="2000" dirty="0"/>
              <a:t>(Company contribution)</a:t>
            </a:r>
          </a:p>
        </p:txBody>
      </p:sp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Report on specific topics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600" cy="436511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Rel-19 Planning</a:t>
            </a:r>
            <a:endParaRPr lang="en-US" sz="2000" dirty="0"/>
          </a:p>
          <a:p>
            <a:pPr lvl="1"/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SP-220994</a:t>
            </a:r>
            <a:r>
              <a:rPr lang="en-US" sz="16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Release 19 Planning: Moderator Proposal</a:t>
            </a:r>
            <a:r>
              <a:rPr lang="en-US" sz="1600" dirty="0"/>
              <a:t> </a:t>
            </a:r>
            <a:endParaRPr lang="en-US" sz="2000" dirty="0"/>
          </a:p>
          <a:p>
            <a:pPr marL="360680" indent="-180340" hangingPunct="0">
              <a:spcAft>
                <a:spcPts val="900"/>
              </a:spcAft>
            </a:pPr>
            <a:r>
              <a:rPr lang="en-US" sz="2400" dirty="0"/>
              <a:t> “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Provide tools for WGs to manage workload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 hangingPunct="0">
              <a:spcAft>
                <a:spcPts val="9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	Define capacity per SA WG per release 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180340" hangingPunct="0">
              <a:spcAft>
                <a:spcPts val="9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	SA WG capacity can be a combination of TU budget (when used in a WG) and maximum number of SI/WI for a WG. Individual SA WGs to decide the criteria to use to define their WG capacity, which can be different for different WGs.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180340" hangingPunct="0">
              <a:spcAft>
                <a:spcPts val="9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	SA WG capacity provided by SA WG leadership once release timeline is decided. SA WG capacity shared with SA so that SA has the full picture of all the SA WGs.  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180340" hangingPunct="0">
              <a:spcAft>
                <a:spcPts val="9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	TU budget for e-meeting based on typical F2F setup</a:t>
            </a:r>
            <a:r>
              <a:rPr lang="en-US" sz="2400" dirty="0"/>
              <a:t>“</a:t>
            </a:r>
            <a:endParaRPr lang="sv-SE" sz="2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1397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LSs to SA3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748BC2F-C9DF-4D37-9580-928ADF77F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D4F147-3616-415C-8E62-00E7FBB4905F}"/>
              </a:ext>
            </a:extLst>
          </p:cNvPr>
          <p:cNvSpPr txBox="1"/>
          <p:nvPr/>
        </p:nvSpPr>
        <p:spPr>
          <a:xfrm>
            <a:off x="696202" y="1974409"/>
            <a:ext cx="106575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SP-220985</a:t>
            </a:r>
            <a:r>
              <a:rPr lang="en-US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Reply LS on Facilitating roaming adoption across 3GPP NPN deployments (SA3 in CC)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0059955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70" y="121701"/>
            <a:ext cx="10618625" cy="1325563"/>
          </a:xfrm>
        </p:spPr>
        <p:txBody>
          <a:bodyPr/>
          <a:lstStyle/>
          <a:p>
            <a:r>
              <a:rPr lang="fr-FR" altLang="en-US" sz="3800" dirty="0" err="1"/>
              <a:t>Working</a:t>
            </a:r>
            <a:r>
              <a:rPr lang="fr-FR" altLang="en-US" sz="3800" dirty="0"/>
              <a:t> </a:t>
            </a:r>
            <a:r>
              <a:rPr lang="fr-FR" altLang="en-US" sz="3800" dirty="0" err="1"/>
              <a:t>procedures</a:t>
            </a:r>
            <a:r>
              <a:rPr lang="fr-FR" altLang="en-US" sz="3800" dirty="0"/>
              <a:t>: registration deadline</a:t>
            </a:r>
            <a:endParaRPr lang="en-GB" altLang="en-US" sz="3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586392" y="2394376"/>
            <a:ext cx="10618625" cy="3176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0238" indent="-630238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Blip>
                <a:blip r:embed="rId3"/>
              </a:buBlip>
            </a:pPr>
            <a:r>
              <a:rPr lang="en-GB" sz="3200" dirty="0">
                <a:latin typeface="Calibri (Body)"/>
                <a:cs typeface="+mn-cs"/>
              </a:rPr>
              <a:t>PCG approved documents </a:t>
            </a:r>
            <a:r>
              <a:rPr lang="en-GB" sz="3200" dirty="0">
                <a:latin typeface="Calibri (Body)"/>
                <a:cs typeface="+mn-cs"/>
                <a:hlinkClick r:id="rId4"/>
              </a:rPr>
              <a:t>PCG49_07</a:t>
            </a:r>
            <a:r>
              <a:rPr lang="en-GB" sz="3200" dirty="0">
                <a:latin typeface="Calibri (Body)"/>
                <a:cs typeface="+mn-cs"/>
              </a:rPr>
              <a:t> and </a:t>
            </a:r>
            <a:r>
              <a:rPr lang="en-GB" sz="3200" dirty="0">
                <a:latin typeface="Calibri (Body)"/>
                <a:cs typeface="+mn-cs"/>
                <a:hlinkClick r:id="rId5"/>
              </a:rPr>
              <a:t>PCG49_08</a:t>
            </a:r>
            <a:r>
              <a:rPr lang="en-GB" sz="3200" dirty="0">
                <a:latin typeface="Calibri (Body)"/>
                <a:cs typeface="+mn-cs"/>
              </a:rPr>
              <a:t>.</a:t>
            </a:r>
          </a:p>
          <a:p>
            <a:pPr marL="630238" indent="-630238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Blip>
                <a:blip r:embed="rId3"/>
              </a:buBlip>
            </a:pPr>
            <a:r>
              <a:rPr lang="en-GB" sz="3200" dirty="0">
                <a:latin typeface="Calibri (Body)"/>
                <a:cs typeface="+mn-cs"/>
              </a:rPr>
              <a:t>One-week early deadline for registration (all groups, all meetings: e-meetings, face-to-face):</a:t>
            </a:r>
          </a:p>
          <a:p>
            <a:pPr marL="1079500" lvl="1" indent="-352425"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Century Gothic" panose="020B0502020202020204" pitchFamily="34" charset="0"/>
                <a:cs typeface="+mn-cs"/>
              </a:rPr>
              <a:t>Registrations after the deadline will still be accepted, but timely receipt of meeting info is not guaranteed.</a:t>
            </a:r>
          </a:p>
          <a:p>
            <a:pPr marL="1079500" lvl="1" indent="-352425"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GB" sz="2000" dirty="0">
              <a:latin typeface="Century Gothic" panose="020B0502020202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16058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</Words>
  <Application>Microsoft Office PowerPoint</Application>
  <PresentationFormat>Widescreen</PresentationFormat>
  <Paragraphs>59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(Body)</vt:lpstr>
      <vt:lpstr>Calibri Light</vt:lpstr>
      <vt:lpstr>Century Gothic</vt:lpstr>
      <vt:lpstr>Times New Roman</vt:lpstr>
      <vt:lpstr>Office Theme</vt:lpstr>
      <vt:lpstr>Report from SA#97-e on SA3 topics</vt:lpstr>
      <vt:lpstr>Outline</vt:lpstr>
      <vt:lpstr>General information</vt:lpstr>
      <vt:lpstr>Outcome of SA3 submissions</vt:lpstr>
      <vt:lpstr>Approved SA3 WID/SIDs</vt:lpstr>
      <vt:lpstr>Report on specific topics</vt:lpstr>
      <vt:lpstr>LSs to SA3</vt:lpstr>
      <vt:lpstr>Working procedures: registration deadline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2022-10-24T11:25:26Z</dcterms:modified>
</cp:coreProperties>
</file>